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51"/>
  </p:notesMasterIdLst>
  <p:sldIdLst>
    <p:sldId id="303" r:id="rId2"/>
    <p:sldId id="307" r:id="rId3"/>
    <p:sldId id="327" r:id="rId4"/>
    <p:sldId id="328" r:id="rId5"/>
    <p:sldId id="308" r:id="rId6"/>
    <p:sldId id="321" r:id="rId7"/>
    <p:sldId id="309" r:id="rId8"/>
    <p:sldId id="306" r:id="rId9"/>
    <p:sldId id="322" r:id="rId10"/>
    <p:sldId id="310" r:id="rId11"/>
    <p:sldId id="323" r:id="rId12"/>
    <p:sldId id="324" r:id="rId13"/>
    <p:sldId id="311" r:id="rId14"/>
    <p:sldId id="325" r:id="rId15"/>
    <p:sldId id="326" r:id="rId16"/>
    <p:sldId id="312" r:id="rId17"/>
    <p:sldId id="331" r:id="rId18"/>
    <p:sldId id="332" r:id="rId19"/>
    <p:sldId id="313" r:id="rId20"/>
    <p:sldId id="333" r:id="rId21"/>
    <p:sldId id="334" r:id="rId22"/>
    <p:sldId id="314" r:id="rId23"/>
    <p:sldId id="320" r:id="rId24"/>
    <p:sldId id="318" r:id="rId25"/>
    <p:sldId id="319" r:id="rId26"/>
    <p:sldId id="315" r:id="rId27"/>
    <p:sldId id="329" r:id="rId28"/>
    <p:sldId id="330" r:id="rId29"/>
    <p:sldId id="338" r:id="rId30"/>
    <p:sldId id="350" r:id="rId31"/>
    <p:sldId id="339" r:id="rId32"/>
    <p:sldId id="356" r:id="rId33"/>
    <p:sldId id="358" r:id="rId34"/>
    <p:sldId id="360" r:id="rId35"/>
    <p:sldId id="361" r:id="rId36"/>
    <p:sldId id="362" r:id="rId37"/>
    <p:sldId id="363" r:id="rId38"/>
    <p:sldId id="351" r:id="rId39"/>
    <p:sldId id="364" r:id="rId40"/>
    <p:sldId id="365" r:id="rId41"/>
    <p:sldId id="366" r:id="rId42"/>
    <p:sldId id="367" r:id="rId43"/>
    <p:sldId id="368" r:id="rId44"/>
    <p:sldId id="352" r:id="rId45"/>
    <p:sldId id="369" r:id="rId46"/>
    <p:sldId id="370" r:id="rId47"/>
    <p:sldId id="335" r:id="rId48"/>
    <p:sldId id="336" r:id="rId49"/>
    <p:sldId id="337" r:id="rId50"/>
  </p:sldIdLst>
  <p:sldSz cx="9144000" cy="5143500" type="screen16x9"/>
  <p:notesSz cx="6858000" cy="9144000"/>
  <p:embeddedFontLst>
    <p:embeddedFont>
      <p:font typeface="Arvo" panose="02000000000000000000" pitchFamily="2" charset="77"/>
      <p:regular r:id="rId52"/>
      <p:bold r:id="rId53"/>
      <p:italic r:id="rId54"/>
      <p:boldItalic r:id="rId55"/>
    </p:embeddedFont>
    <p:embeddedFont>
      <p:font typeface="Bodoni" pitchFamily="2" charset="0"/>
      <p:regular r:id="rId56"/>
      <p:bold r:id="rId57"/>
      <p:italic r:id="rId58"/>
      <p:boldItalic r:id="rId59"/>
    </p:embeddedFont>
    <p:embeddedFont>
      <p:font typeface="Ubuntu" panose="020B0504030602030204" pitchFamily="34" charset="0"/>
      <p:regular r:id="rId60"/>
      <p:bold r:id="rId61"/>
      <p:italic r:id="rId62"/>
      <p:boldItalic r:id="rId63"/>
    </p:embeddedFont>
    <p:embeddedFont>
      <p:font typeface="Ubuntu Light" panose="020B0304030602030204" pitchFamily="34" charset="0"/>
      <p:regular r:id="rId64"/>
      <p:bold r:id="rId65"/>
      <p:italic r:id="rId66"/>
      <p:boldItalic r:id="rId6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orient="horz" pos="3053">
          <p15:clr>
            <a:srgbClr val="A4A3A4"/>
          </p15:clr>
        </p15:guide>
        <p15:guide id="3" orient="horz" pos="2871">
          <p15:clr>
            <a:srgbClr val="A4A3A4"/>
          </p15:clr>
        </p15:guide>
        <p15:guide id="4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6517BE4-9070-4D1C-883C-7279124D80C1}">
  <a:tblStyle styleId="{E6517BE4-9070-4D1C-883C-7279124D80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25"/>
    <p:restoredTop sz="94713"/>
  </p:normalViewPr>
  <p:slideViewPr>
    <p:cSldViewPr snapToGrid="0">
      <p:cViewPr varScale="1">
        <p:scale>
          <a:sx n="213" d="100"/>
          <a:sy n="213" d="100"/>
        </p:scale>
        <p:origin x="288" y="168"/>
      </p:cViewPr>
      <p:guideLst>
        <p:guide orient="horz"/>
        <p:guide orient="horz" pos="3053"/>
        <p:guide orient="horz" pos="2871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2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font" Target="fonts/font7.fntdata"/><Relationship Id="rId66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5.fntdata"/><Relationship Id="rId64" Type="http://schemas.openxmlformats.org/officeDocument/2006/relationships/font" Target="fonts/font13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8.fntdata"/><Relationship Id="rId67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62" Type="http://schemas.openxmlformats.org/officeDocument/2006/relationships/font" Target="fonts/font11.fntdata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6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openxmlformats.org/officeDocument/2006/relationships/font" Target="fonts/font9.fntdata"/><Relationship Id="rId65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0456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19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23677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37426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7246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0442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50936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527255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305984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442eb61d9d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442eb61d9d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179978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87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9611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g442eb61d9d_0_7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Google Shape;920;g442eb61d9d_0_7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54011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5612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99464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29245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9078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189547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442eb61d9d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442eb61d9d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36033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442eb61d9d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442eb61d9d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3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slide" type="title">
  <p:cSld name="TITLE">
    <p:bg>
      <p:bgPr>
        <a:solidFill>
          <a:srgbClr val="FFFF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676300" y="321200"/>
            <a:ext cx="4885500" cy="44316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34343"/>
              </a:solidFill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610650" y="1856275"/>
            <a:ext cx="6157800" cy="875700"/>
          </a:xfrm>
          <a:prstGeom prst="rect">
            <a:avLst/>
          </a:prstGeom>
          <a:ln w="38100" cap="flat" cmpd="sng">
            <a:solidFill>
              <a:srgbClr val="53535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body slide" type="tx">
  <p:cSld name="TITLE_AND_BODY">
    <p:bg>
      <p:bgPr>
        <a:solidFill>
          <a:srgbClr val="FFFFFF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Font typeface="Bodoni"/>
              <a:buNone/>
              <a:defRPr b="1">
                <a:latin typeface="Bodoni"/>
                <a:ea typeface="Bodoni"/>
                <a:cs typeface="Bodoni"/>
                <a:sym typeface="Bodoni"/>
              </a:defRPr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body" idx="1"/>
          </p:nvPr>
        </p:nvSpPr>
        <p:spPr>
          <a:xfrm>
            <a:off x="1454050" y="1904925"/>
            <a:ext cx="5877000" cy="250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2pPr>
            <a:lvl3pPr marL="137160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Char char="■"/>
              <a:defRPr sz="1000"/>
            </a:lvl9pPr>
          </a:lstStyle>
          <a:p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cxnSp>
        <p:nvCxnSpPr>
          <p:cNvPr id="55" name="Google Shape;55;p8"/>
          <p:cNvCxnSpPr/>
          <p:nvPr/>
        </p:nvCxnSpPr>
        <p:spPr>
          <a:xfrm>
            <a:off x="4233900" y="12236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3 columns slide">
  <p:cSld name="TITLE_AND_TWO_COLUMNS_1">
    <p:bg>
      <p:bgPr>
        <a:solidFill>
          <a:srgbClr val="FFFFFF"/>
        </a:solidFill>
        <a:effectLst/>
      </p:bgPr>
    </p:bg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-11850" y="927075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200"/>
              <a:buNone/>
              <a:defRPr sz="2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ctrTitle" idx="2"/>
          </p:nvPr>
        </p:nvSpPr>
        <p:spPr>
          <a:xfrm>
            <a:off x="11053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11053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ctrTitle" idx="3"/>
          </p:nvPr>
        </p:nvSpPr>
        <p:spPr>
          <a:xfrm>
            <a:off x="35152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35152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ctrTitle" idx="5"/>
          </p:nvPr>
        </p:nvSpPr>
        <p:spPr>
          <a:xfrm>
            <a:off x="5925151" y="2062425"/>
            <a:ext cx="21135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None/>
              <a:defRPr sz="1800">
                <a:solidFill>
                  <a:srgbClr val="666666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600"/>
              <a:buNone/>
              <a:defRPr sz="1600">
                <a:solidFill>
                  <a:srgbClr val="666666"/>
                </a:solidFill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5925154" y="2667875"/>
            <a:ext cx="21135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cxnSp>
        <p:nvCxnSpPr>
          <p:cNvPr id="95" name="Google Shape;95;p13"/>
          <p:cNvCxnSpPr/>
          <p:nvPr/>
        </p:nvCxnSpPr>
        <p:spPr>
          <a:xfrm>
            <a:off x="3406450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6" name="Google Shape;96;p13"/>
          <p:cNvCxnSpPr/>
          <p:nvPr/>
        </p:nvCxnSpPr>
        <p:spPr>
          <a:xfrm>
            <a:off x="5737375" y="1926825"/>
            <a:ext cx="0" cy="1941300"/>
          </a:xfrm>
          <a:prstGeom prst="straightConnector1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 &amp; some text slide">
  <p:cSld name="BIG_NUMBER">
    <p:bg>
      <p:bgPr>
        <a:solidFill>
          <a:srgbClr val="FFFFFF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title"/>
          </p:nvPr>
        </p:nvSpPr>
        <p:spPr>
          <a:xfrm>
            <a:off x="0" y="2466400"/>
            <a:ext cx="9144000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&amp; some text slide 2">
  <p:cSld name="BIG_NUMBER_2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/>
          <p:nvPr/>
        </p:nvSpPr>
        <p:spPr>
          <a:xfrm>
            <a:off x="406950" y="35220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 hasCustomPrompt="1"/>
          </p:nvPr>
        </p:nvSpPr>
        <p:spPr>
          <a:xfrm>
            <a:off x="742950" y="1238100"/>
            <a:ext cx="7729500" cy="19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25" name="Google Shape;125;p16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26" name="Google Shape;126;p16"/>
          <p:cNvSpPr txBox="1">
            <a:spLocks noGrp="1"/>
          </p:cNvSpPr>
          <p:nvPr>
            <p:ph type="subTitle" idx="1"/>
          </p:nvPr>
        </p:nvSpPr>
        <p:spPr>
          <a:xfrm>
            <a:off x="2433300" y="3015325"/>
            <a:ext cx="42774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>
                <a:solidFill>
                  <a:srgbClr val="FFFFF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bg>
      <p:bgPr>
        <a:solidFill>
          <a:srgbClr val="FFFFFF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frame">
  <p:cSld name="BLANK_1_1">
    <p:bg>
      <p:bgPr>
        <a:solidFill>
          <a:srgbClr val="FFFFFF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/>
          <p:nvPr/>
        </p:nvSpPr>
        <p:spPr>
          <a:xfrm>
            <a:off x="406950" y="416250"/>
            <a:ext cx="8330100" cy="43110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quare with title and text">
  <p:cSld name="CUSTOM_1">
    <p:bg>
      <p:bgPr>
        <a:solidFill>
          <a:srgbClr val="FFFFFF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solidFill>
                  <a:srgbClr val="D9D9D9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sp>
        <p:nvSpPr>
          <p:cNvPr id="141" name="Google Shape;141;p20"/>
          <p:cNvSpPr/>
          <p:nvPr/>
        </p:nvSpPr>
        <p:spPr>
          <a:xfrm>
            <a:off x="406950" y="352200"/>
            <a:ext cx="4287900" cy="4311000"/>
          </a:xfrm>
          <a:prstGeom prst="rect">
            <a:avLst/>
          </a:prstGeom>
          <a:noFill/>
          <a:ln w="38100" cap="flat" cmpd="sng">
            <a:solidFill>
              <a:srgbClr val="81ECE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5715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subTitle" idx="1"/>
          </p:nvPr>
        </p:nvSpPr>
        <p:spPr>
          <a:xfrm>
            <a:off x="737850" y="2261500"/>
            <a:ext cx="3606600" cy="194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endParaRPr/>
          </a:p>
        </p:txBody>
      </p:sp>
      <p:cxnSp>
        <p:nvCxnSpPr>
          <p:cNvPr id="144" name="Google Shape;144;p2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Ubuntu"/>
              <a:buNone/>
              <a:defRPr sz="2400" b="1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Font typeface="Arvo"/>
              <a:buNone/>
              <a:defRPr sz="2400">
                <a:solidFill>
                  <a:srgbClr val="434343"/>
                </a:solidFill>
                <a:latin typeface="Arvo"/>
                <a:ea typeface="Arvo"/>
                <a:cs typeface="Arvo"/>
                <a:sym typeface="Arv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●"/>
              <a:defRPr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○"/>
              <a:defRPr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lvl="2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■"/>
              <a:defRPr sz="13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lvl="3" indent="-3111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●"/>
              <a:defRPr sz="13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lvl="4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○"/>
              <a:defRPr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lvl="5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■"/>
              <a:defRPr sz="12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lvl="6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●"/>
              <a:defRPr sz="11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lvl="7" indent="-2984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○"/>
              <a:defRPr sz="11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lvl="8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Ubuntu Light"/>
              <a:buChar char="■"/>
              <a:defRPr sz="1000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1pPr>
            <a:lvl2pPr lvl="1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2pPr>
            <a:lvl3pPr lvl="2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3pPr>
            <a:lvl4pPr lvl="3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4pPr>
            <a:lvl5pPr lvl="4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5pPr>
            <a:lvl6pPr lvl="5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6pPr>
            <a:lvl7pPr lvl="6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7pPr>
            <a:lvl8pPr lvl="7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8pPr>
            <a:lvl9pPr lvl="8" rtl="0">
              <a:buNone/>
              <a:defRPr sz="1200">
                <a:latin typeface="Arvo"/>
                <a:ea typeface="Arvo"/>
                <a:cs typeface="Arvo"/>
                <a:sym typeface="Arv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4" r:id="rId2"/>
    <p:sldLayoutId id="2147483659" r:id="rId3"/>
    <p:sldLayoutId id="2147483661" r:id="rId4"/>
    <p:sldLayoutId id="2147483662" r:id="rId5"/>
    <p:sldLayoutId id="2147483664" r:id="rId6"/>
    <p:sldLayoutId id="2147483665" r:id="rId7"/>
    <p:sldLayoutId id="2147483666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24CBF4-BCF2-BF4D-AF65-15CBA380F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10650" y="1856275"/>
            <a:ext cx="6157800" cy="1220300"/>
          </a:xfrm>
        </p:spPr>
        <p:txBody>
          <a:bodyPr/>
          <a:lstStyle/>
          <a:p>
            <a:r>
              <a:rPr lang="en-US" dirty="0"/>
              <a:t>Visualization of Neural Networks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ED42B4-8605-7D4A-BF08-5A4E58F48914}"/>
              </a:ext>
            </a:extLst>
          </p:cNvPr>
          <p:cNvSpPr txBox="1"/>
          <p:nvPr/>
        </p:nvSpPr>
        <p:spPr>
          <a:xfrm>
            <a:off x="1671638" y="3233737"/>
            <a:ext cx="30893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Seminar in Computer Graphics 2019</a:t>
            </a:r>
          </a:p>
          <a:p>
            <a:r>
              <a:rPr lang="en-US" dirty="0">
                <a:solidFill>
                  <a:schemeClr val="bg1"/>
                </a:solidFill>
              </a:rPr>
              <a:t>David Bauer &amp; Lukas </a:t>
            </a:r>
            <a:r>
              <a:rPr lang="en-US" dirty="0" err="1">
                <a:solidFill>
                  <a:schemeClr val="bg1"/>
                </a:solidFill>
              </a:rPr>
              <a:t>Masopust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6087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Regional Relevance Visualization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Samek et al.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[4]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55B3D24-F25C-9142-B92A-16253BEA5D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483759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Regional Relevance Visualization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Heatmap-Based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Sensitivity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Deconvolution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Relevance (LRP)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999999"/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30C929A8-5EA5-6746-B0E2-191B4C86DB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9111" y="290825"/>
            <a:ext cx="4128247" cy="437239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B61D865-DEB2-D340-95E0-47A81B5D56B1}"/>
              </a:ext>
            </a:extLst>
          </p:cNvPr>
          <p:cNvSpPr/>
          <p:nvPr/>
        </p:nvSpPr>
        <p:spPr>
          <a:xfrm>
            <a:off x="6841515" y="469878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[4]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98CB3C-5451-2442-885A-27F108879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11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8840761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D150DD-ABE1-E14A-BEA7-55EB6BA2AF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1864"/>
            <a:ext cx="9144000" cy="397977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5C019B-0DC2-AA4C-8709-0E44AF7C3EAD}"/>
              </a:ext>
            </a:extLst>
          </p:cNvPr>
          <p:cNvSpPr/>
          <p:nvPr/>
        </p:nvSpPr>
        <p:spPr>
          <a:xfrm>
            <a:off x="4380281" y="456163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[4]</a:t>
            </a:r>
          </a:p>
        </p:txBody>
      </p:sp>
    </p:spTree>
    <p:extLst>
      <p:ext uri="{BB962C8B-B14F-4D97-AF65-F5344CB8AC3E}">
        <p14:creationId xmlns:p14="http://schemas.microsoft.com/office/powerpoint/2010/main" val="1088242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Multifaceted Feature Visualization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Nguyen et al. 2016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[5]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D1C84E6-6A27-7343-A968-CE0BF11994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1145602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Multifaceted Feature Visualization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Multiple Features per Neuron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Facet Clustering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Reconstructing ‘Ideal’ Image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CC98108-BDB2-AF45-82BC-E8E55EDDEB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8125" y="249223"/>
            <a:ext cx="3714883" cy="44139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0907C9F-5537-3C47-9068-3EE78433A49A}"/>
              </a:ext>
            </a:extLst>
          </p:cNvPr>
          <p:cNvSpPr/>
          <p:nvPr/>
        </p:nvSpPr>
        <p:spPr>
          <a:xfrm>
            <a:off x="6773847" y="470612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[5]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81BA3E-5603-944E-8604-99A4C9054D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14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796199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FBF174-8E9E-9D48-85FE-DC67DBAC217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3"/>
          <a:stretch/>
        </p:blipFill>
        <p:spPr>
          <a:xfrm>
            <a:off x="369093" y="63873"/>
            <a:ext cx="8405813" cy="501575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599296E-2E85-ED4A-9695-6B00DEEBDFA4}"/>
              </a:ext>
            </a:extLst>
          </p:cNvPr>
          <p:cNvSpPr/>
          <p:nvPr/>
        </p:nvSpPr>
        <p:spPr>
          <a:xfrm>
            <a:off x="8186221" y="477184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34537685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31579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 err="1"/>
              <a:t>CNNVis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Liu et al. 2016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[6]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77A486-F939-754F-BAB9-2410381D91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16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40568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CNNVis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Layer-Wise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Neuron-Wise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Edge Weighting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Relevance Grading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E1A78070-78FE-F447-80A2-50E19AF9091C}"/>
              </a:ext>
            </a:extLst>
          </p:cNvPr>
          <p:cNvSpPr/>
          <p:nvPr/>
        </p:nvSpPr>
        <p:spPr>
          <a:xfrm>
            <a:off x="6841515" y="469878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[6]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1E4D001-6C21-3448-B1D7-C6E02683FA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5455" y="1334700"/>
            <a:ext cx="4090990" cy="247409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5A21AE6-22FF-344F-93F3-60C36DA245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17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8205325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2728AD2-9B27-6649-84D7-A0E3441710D9}"/>
              </a:ext>
            </a:extLst>
          </p:cNvPr>
          <p:cNvSpPr/>
          <p:nvPr/>
        </p:nvSpPr>
        <p:spPr>
          <a:xfrm>
            <a:off x="4380281" y="459907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[6]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EE004-CFBD-3F41-86FC-8784350E3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88" y="544423"/>
            <a:ext cx="8579224" cy="382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022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sz="4800" dirty="0"/>
              <a:t>Analyzing DGMs</a:t>
            </a: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Liu et al. 2018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[7]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B0417E-191F-EA46-B241-5EF00F7851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19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7895331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800" dirty="0"/>
              <a:t>TensorFlow’s Visualization API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Wongsuphasawat et al. 2018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[1]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274DD56-480E-BA46-9938-6CD76B974EE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7091268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Analyzing DGMs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Multi-Level Analysis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Node Credit Assignment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Dataflow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Blue-Noise Sampling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39564BEA-118D-C040-9E50-A1E797F190C2}"/>
              </a:ext>
            </a:extLst>
          </p:cNvPr>
          <p:cNvSpPr/>
          <p:nvPr/>
        </p:nvSpPr>
        <p:spPr>
          <a:xfrm>
            <a:off x="6841515" y="469878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[7]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BCFBD-B81A-5640-AA2D-867476F3A7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654" y="768158"/>
            <a:ext cx="3877031" cy="135923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EBC7A0-DDB5-D14F-AB9C-2D91A36C34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399" y="2274074"/>
            <a:ext cx="3671101" cy="210126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BBB7E22-4316-FE4F-9833-5A4B067711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7695527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3B5BED8-5FCF-8A42-88F4-332E01F5C2F3}"/>
              </a:ext>
            </a:extLst>
          </p:cNvPr>
          <p:cNvSpPr/>
          <p:nvPr/>
        </p:nvSpPr>
        <p:spPr>
          <a:xfrm>
            <a:off x="4380280" y="461929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[7]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683A74-0CDB-AD46-8344-525C7F8D70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329" y="370313"/>
            <a:ext cx="8041341" cy="2661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189A8C-92DE-5748-9D54-70EEA5824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63114"/>
            <a:ext cx="9144000" cy="127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3961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 err="1"/>
              <a:t>GANViz</a:t>
            </a:r>
            <a:r>
              <a:rPr lang="en-US" sz="4800" dirty="0"/>
              <a:t>: Visual Analytics for GANs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Wang et al. 2015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[8]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74859FF-E1DF-764B-8063-5AA14D3FEF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5898047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13410-BA94-E541-BFFB-CBDA222D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GANViz’s</a:t>
            </a:r>
            <a:r>
              <a:rPr lang="en-US" dirty="0"/>
              <a:t> Features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7A5E06-7607-4B4A-9415-675168DA86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64086" y="1967454"/>
            <a:ext cx="3507914" cy="2502000"/>
          </a:xfrm>
        </p:spPr>
        <p:txBody>
          <a:bodyPr/>
          <a:lstStyle/>
          <a:p>
            <a:pPr algn="l"/>
            <a:r>
              <a:rPr lang="en-US" sz="1800" dirty="0"/>
              <a:t>Loss Function of G and D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Probability Values of D</a:t>
            </a:r>
          </a:p>
          <a:p>
            <a:pPr marL="139700" indent="0" algn="l">
              <a:buNone/>
            </a:pPr>
            <a:endParaRPr lang="en-US" sz="1800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401F987F-43E0-9343-ABA8-AFA4511C166A}"/>
              </a:ext>
            </a:extLst>
          </p:cNvPr>
          <p:cNvSpPr txBox="1">
            <a:spLocks/>
          </p:cNvSpPr>
          <p:nvPr/>
        </p:nvSpPr>
        <p:spPr>
          <a:xfrm>
            <a:off x="4572000" y="1967454"/>
            <a:ext cx="3870985" cy="15107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●"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Ubuntu Light"/>
              <a:buChar char="○"/>
              <a:defRPr sz="14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2pPr>
            <a:lvl3pPr marL="1371600" marR="0" lvl="2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■"/>
              <a:defRPr sz="13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3pPr>
            <a:lvl4pPr marL="1828800" marR="0" lvl="3" indent="-3111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Ubuntu Light"/>
              <a:buChar char="●"/>
              <a:defRPr sz="13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4pPr>
            <a:lvl5pPr marL="2286000" marR="0" lvl="4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○"/>
              <a:defRPr sz="12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5pPr>
            <a:lvl6pPr marL="2743200" marR="0" lvl="5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200"/>
              <a:buFont typeface="Ubuntu Light"/>
              <a:buChar char="■"/>
              <a:defRPr sz="12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6pPr>
            <a:lvl7pPr marL="3200400" marR="0" lvl="6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●"/>
              <a:defRPr sz="11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7pPr>
            <a:lvl8pPr marL="3657600" marR="0" lvl="7" indent="-29845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100"/>
              <a:buFont typeface="Ubuntu Light"/>
              <a:buChar char="○"/>
              <a:defRPr sz="11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8pPr>
            <a:lvl9pPr marL="4114800" marR="0" lvl="8" indent="-2921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000"/>
              <a:buFont typeface="Ubuntu Light"/>
              <a:buChar char="■"/>
              <a:defRPr sz="1000" b="0" i="0" u="none" strike="noStrike" cap="none">
                <a:solidFill>
                  <a:srgbClr val="999999"/>
                </a:solidFill>
                <a:latin typeface="Ubuntu Light"/>
                <a:ea typeface="Ubuntu Light"/>
                <a:cs typeface="Ubuntu Light"/>
                <a:sym typeface="Ubuntu Light"/>
              </a:defRPr>
            </a:lvl9pPr>
          </a:lstStyle>
          <a:p>
            <a:pPr algn="l"/>
            <a:r>
              <a:rPr lang="en-US" sz="1800" dirty="0"/>
              <a:t>Activations</a:t>
            </a:r>
          </a:p>
          <a:p>
            <a:pPr algn="l"/>
            <a:endParaRPr lang="en-US" sz="1800" dirty="0"/>
          </a:p>
          <a:p>
            <a:pPr algn="l"/>
            <a:endParaRPr lang="en-US" sz="1800" dirty="0"/>
          </a:p>
          <a:p>
            <a:pPr algn="l"/>
            <a:r>
              <a:rPr lang="en-US" sz="1800" dirty="0"/>
              <a:t>Area Under Curve (AUC)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BAD0A6-1348-A84E-B1CB-F979EDFDE1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56957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C032F12-5714-E841-A1B4-AC2058D4D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987" y="256528"/>
            <a:ext cx="7142025" cy="463044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B632BF4-B3C5-BC42-85A4-62D07BEBC3CA}"/>
              </a:ext>
            </a:extLst>
          </p:cNvPr>
          <p:cNvSpPr/>
          <p:nvPr/>
        </p:nvSpPr>
        <p:spPr>
          <a:xfrm>
            <a:off x="4380280" y="473308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1277158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1303A2-50CF-B04D-8479-1D423BFA4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182" y="252764"/>
            <a:ext cx="7153636" cy="463797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A798F11-B71B-1D47-B00D-E3C89C95505F}"/>
              </a:ext>
            </a:extLst>
          </p:cNvPr>
          <p:cNvSpPr/>
          <p:nvPr/>
        </p:nvSpPr>
        <p:spPr>
          <a:xfrm>
            <a:off x="4380281" y="478193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28106967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Loss Landscapes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Li et al.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[9]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7A532F-BD8E-5142-BCDB-2DEDEA3013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26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0978010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Loss Landscapes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1-3D Loss Representation</a:t>
            </a:r>
          </a:p>
          <a:p>
            <a:pPr marL="0" indent="0" algn="l"/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Dimensionality Reduction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Skip-Connections </a:t>
            </a:r>
            <a:r>
              <a:rPr lang="en-US" sz="1600" dirty="0">
                <a:sym typeface="Wingdings" pitchFamily="2" charset="2"/>
              </a:rPr>
              <a:t> Smoothness</a:t>
            </a:r>
            <a:endParaRPr lang="en-US" sz="1600" dirty="0"/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91814D30-1BEE-5342-AD28-03A7F0B774C4}"/>
              </a:ext>
            </a:extLst>
          </p:cNvPr>
          <p:cNvSpPr/>
          <p:nvPr/>
        </p:nvSpPr>
        <p:spPr>
          <a:xfrm>
            <a:off x="6841515" y="469878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A1DACB-4652-E94A-8770-F452B05E03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6908" y="956728"/>
            <a:ext cx="3708083" cy="3140426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B87C1AC-F576-E04C-85DC-7C70A797969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27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113872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DE3B0AE-8B37-8149-A9F6-E07DB82CCA05}"/>
              </a:ext>
            </a:extLst>
          </p:cNvPr>
          <p:cNvSpPr/>
          <p:nvPr/>
        </p:nvSpPr>
        <p:spPr>
          <a:xfrm>
            <a:off x="4380281" y="4473499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[9]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7944D-1F46-D24F-BF70-55443DD52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04364"/>
            <a:ext cx="4094316" cy="231289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A4EC8F-3B90-7A4F-929E-4F5C6E762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77" y="1063445"/>
            <a:ext cx="3203762" cy="271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9388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Comparison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57C9F06-AB34-2448-9B2B-FA97D45AF0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29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5278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TensorFlow’s Visualization API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Whole Networks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Flow Layout Graph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Omission of Non-Critical Operations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Clustered Graph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Omission and Extraction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999999"/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67B8D39-9855-A045-8C0E-E5F76685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548" y="327650"/>
            <a:ext cx="4346452" cy="43624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002ACFBB-1FB8-0F41-AEE0-C801A006AA55}"/>
              </a:ext>
            </a:extLst>
          </p:cNvPr>
          <p:cNvSpPr/>
          <p:nvPr/>
        </p:nvSpPr>
        <p:spPr>
          <a:xfrm>
            <a:off x="6779055" y="4661961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[1]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64D77E6-7C21-1442-94A6-3D694CF75B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9533236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959A7-28D0-4749-B971-AA86F113A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A03D39-4006-9D43-84DB-A5F0C0F26B36}"/>
              </a:ext>
            </a:extLst>
          </p:cNvPr>
          <p:cNvSpPr>
            <a:spLocks noGrp="1"/>
          </p:cNvSpPr>
          <p:nvPr>
            <p:ph type="ctrTitle" idx="2"/>
          </p:nvPr>
        </p:nvSpPr>
        <p:spPr>
          <a:xfrm>
            <a:off x="1178338" y="1633212"/>
            <a:ext cx="2113500" cy="644700"/>
          </a:xfrm>
        </p:spPr>
        <p:txBody>
          <a:bodyPr/>
          <a:lstStyle/>
          <a:p>
            <a:r>
              <a:rPr lang="en-US" dirty="0"/>
              <a:t>What?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498899E9-F494-3548-BF93-80A00824A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8527" y="2277912"/>
            <a:ext cx="2380129" cy="1112400"/>
          </a:xfrm>
        </p:spPr>
        <p:txBody>
          <a:bodyPr/>
          <a:lstStyle/>
          <a:p>
            <a:r>
              <a:rPr lang="en-US" dirty="0"/>
              <a:t>Network Architecture</a:t>
            </a:r>
          </a:p>
          <a:p>
            <a:r>
              <a:rPr lang="en-US" dirty="0"/>
              <a:t>Edge Weight</a:t>
            </a:r>
          </a:p>
          <a:p>
            <a:r>
              <a:rPr lang="en-US" dirty="0"/>
              <a:t>Convolutional Filters</a:t>
            </a:r>
          </a:p>
          <a:p>
            <a:r>
              <a:rPr lang="en-US" dirty="0"/>
              <a:t>Activations</a:t>
            </a:r>
          </a:p>
          <a:p>
            <a:r>
              <a:rPr lang="en-US" dirty="0"/>
              <a:t>Errors and Loss</a:t>
            </a:r>
          </a:p>
          <a:p>
            <a:r>
              <a:rPr lang="en-US" dirty="0"/>
              <a:t>Model Metrics</a:t>
            </a:r>
          </a:p>
          <a:p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23A8C09-BA39-FE49-A9A6-1DB0ADE8C12F}"/>
              </a:ext>
            </a:extLst>
          </p:cNvPr>
          <p:cNvSpPr>
            <a:spLocks noGrp="1"/>
          </p:cNvSpPr>
          <p:nvPr>
            <p:ph type="ctrTitle" idx="3"/>
          </p:nvPr>
        </p:nvSpPr>
        <p:spPr>
          <a:xfrm>
            <a:off x="3556939" y="1633212"/>
            <a:ext cx="2113500" cy="644700"/>
          </a:xfrm>
        </p:spPr>
        <p:txBody>
          <a:bodyPr/>
          <a:lstStyle/>
          <a:p>
            <a:r>
              <a:rPr lang="en-US" dirty="0"/>
              <a:t>How?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9310D64C-893A-A141-AD52-5C4C36FE7B38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3388659" y="2277912"/>
            <a:ext cx="2380129" cy="1112400"/>
          </a:xfrm>
        </p:spPr>
        <p:txBody>
          <a:bodyPr/>
          <a:lstStyle/>
          <a:p>
            <a:r>
              <a:rPr lang="en-US" dirty="0"/>
              <a:t>Node-Link Diagrams</a:t>
            </a:r>
          </a:p>
          <a:p>
            <a:r>
              <a:rPr lang="en-US" dirty="0"/>
              <a:t>Dimensionality Reduction and Scatter Plots</a:t>
            </a:r>
          </a:p>
          <a:p>
            <a:r>
              <a:rPr lang="en-US" dirty="0"/>
              <a:t>Line Charts</a:t>
            </a:r>
          </a:p>
          <a:p>
            <a:r>
              <a:rPr lang="en-US" dirty="0"/>
              <a:t>Notable Interactivity</a:t>
            </a:r>
          </a:p>
          <a:p>
            <a:r>
              <a:rPr lang="en-US" dirty="0"/>
              <a:t>Feature Visualization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994140F-A548-C947-BDA7-EC5B7C2C4F5A}"/>
              </a:ext>
            </a:extLst>
          </p:cNvPr>
          <p:cNvSpPr>
            <a:spLocks noGrp="1"/>
          </p:cNvSpPr>
          <p:nvPr>
            <p:ph type="ctrTitle" idx="5"/>
          </p:nvPr>
        </p:nvSpPr>
        <p:spPr>
          <a:xfrm>
            <a:off x="5935540" y="1610438"/>
            <a:ext cx="2113500" cy="644700"/>
          </a:xfrm>
        </p:spPr>
        <p:txBody>
          <a:bodyPr/>
          <a:lstStyle/>
          <a:p>
            <a:r>
              <a:rPr lang="en-US" dirty="0"/>
              <a:t>When?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C58C2EB1-8224-E841-9827-7F77CD6DDEE8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5755343" y="2277912"/>
            <a:ext cx="2380129" cy="1112400"/>
          </a:xfrm>
        </p:spPr>
        <p:txBody>
          <a:bodyPr/>
          <a:lstStyle/>
          <a:p>
            <a:r>
              <a:rPr lang="en-US" dirty="0"/>
              <a:t>During Training (Online)</a:t>
            </a:r>
          </a:p>
          <a:p>
            <a:r>
              <a:rPr lang="en-US" dirty="0"/>
              <a:t>After Training (Offline)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E59CF0-AB33-C24B-872F-DFE026DA33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2682631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9C0A16-8BB9-F145-95BA-605BCDA85A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908" r="-1"/>
          <a:stretch/>
        </p:blipFill>
        <p:spPr>
          <a:xfrm rot="16200000">
            <a:off x="3029844" y="-1879466"/>
            <a:ext cx="3084311" cy="89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5043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Architecture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27A298-B76F-C34A-9E32-8C60E05A2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223" y="1454085"/>
            <a:ext cx="3001553" cy="30126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6072776" y="415891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[1]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992D2D-21F1-0E4A-ADAB-3A528DB8C22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14485960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Neural Network Edges and Weights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6754402" y="415891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[6]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2DB6B4-6309-7048-8BFA-5EF778FF3E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9598" y="1308589"/>
            <a:ext cx="4364804" cy="315810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B8ECFE-A3E8-5A40-98C2-FE505A8155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8153699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Convolutional Filters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7398293" y="414495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EBF80F-5258-0D45-9FAD-F7EB05F76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07" y="1364661"/>
            <a:ext cx="5652586" cy="30880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972ABDD-63EF-F84B-B7D6-E96C38D528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34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6789605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Activations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7544628" y="40927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[3]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6B266B5-BBB2-454D-B944-F0388BA517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9371" y="1387886"/>
            <a:ext cx="5945257" cy="30126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63428E-A4D5-6742-8B2A-28BB31B88E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35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012133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Errors and Loss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6303060" y="409277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[9]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FF358C-249A-AE4B-BDFC-21C315C82E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0940" y="1445315"/>
            <a:ext cx="3462120" cy="295523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190E68-5D5B-614E-A05C-98DC2BABB0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36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36167107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Model Metrics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7051836" y="424451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1B316B-4413-0F40-A31D-F98B80A44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63" y="1357286"/>
            <a:ext cx="4959673" cy="32155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4FC80D-B5E8-AB4C-B107-74709AB0D0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37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9041604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8157BC-CCA7-074E-B26F-8F24618C97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25" r="48938"/>
          <a:stretch/>
        </p:blipFill>
        <p:spPr>
          <a:xfrm rot="16200000">
            <a:off x="3428880" y="-1885952"/>
            <a:ext cx="2286239" cy="891540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4965A53-A002-1242-BB11-AFAD4BBAC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15" r="-1"/>
          <a:stretch/>
        </p:blipFill>
        <p:spPr>
          <a:xfrm rot="16200000">
            <a:off x="4396513" y="-3198072"/>
            <a:ext cx="350972" cy="890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878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Node Link Diagrams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D6DCF8-78CF-CA44-8727-5310AAE196AE}"/>
              </a:ext>
            </a:extLst>
          </p:cNvPr>
          <p:cNvSpPr/>
          <p:nvPr/>
        </p:nvSpPr>
        <p:spPr>
          <a:xfrm>
            <a:off x="4380281" y="3988904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[7]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6A12E1-D747-3E4C-8986-134836FB6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88" y="1466297"/>
            <a:ext cx="7435824" cy="252260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9F98D7-A3E3-094B-AD95-5A3885C977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39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9404291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B12D8A-6B4E-5747-AE23-8A0D275A7D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7982"/>
          <a:stretch/>
        </p:blipFill>
        <p:spPr>
          <a:xfrm>
            <a:off x="658464" y="416496"/>
            <a:ext cx="3711830" cy="43105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BC4CB21-9396-4E45-A457-4261588621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7723" b="245"/>
          <a:stretch/>
        </p:blipFill>
        <p:spPr>
          <a:xfrm>
            <a:off x="4773708" y="416496"/>
            <a:ext cx="3711830" cy="43615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0060603-7DFE-A242-8417-3DFFAE816E4E}"/>
              </a:ext>
            </a:extLst>
          </p:cNvPr>
          <p:cNvSpPr/>
          <p:nvPr/>
        </p:nvSpPr>
        <p:spPr>
          <a:xfrm>
            <a:off x="4581989" y="4778088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[1]</a:t>
            </a:r>
          </a:p>
        </p:txBody>
      </p:sp>
    </p:spTree>
    <p:extLst>
      <p:ext uri="{BB962C8B-B14F-4D97-AF65-F5344CB8AC3E}">
        <p14:creationId xmlns:p14="http://schemas.microsoft.com/office/powerpoint/2010/main" val="116383392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Dimensionality Reduction and Scatter Plots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277C956-3762-D14C-B0F0-4FFF7E193BE6}"/>
              </a:ext>
            </a:extLst>
          </p:cNvPr>
          <p:cNvSpPr/>
          <p:nvPr/>
        </p:nvSpPr>
        <p:spPr>
          <a:xfrm>
            <a:off x="7290198" y="425776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[5]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EE72AF-5E10-1F46-AFBF-10B80783F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483"/>
          <a:stretch/>
        </p:blipFill>
        <p:spPr>
          <a:xfrm>
            <a:off x="1853802" y="1321642"/>
            <a:ext cx="5436396" cy="3243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D9055BE-C6DB-D944-B088-F8D9F1F3B6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40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9240563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Line Charts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8471814-65B4-904F-811B-6E0A7C865DCF}"/>
              </a:ext>
            </a:extLst>
          </p:cNvPr>
          <p:cNvSpPr/>
          <p:nvPr/>
        </p:nvSpPr>
        <p:spPr>
          <a:xfrm>
            <a:off x="7051836" y="424451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E1410A8-235C-784F-ACFF-2250FAB1B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63" y="1357286"/>
            <a:ext cx="4959673" cy="321554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7C67D0-5FEA-6F4D-9D72-3AD82E6F06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41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1830961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Notable Interactivity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A9129-8FB4-B944-BCEE-0E364389F2B3}"/>
              </a:ext>
            </a:extLst>
          </p:cNvPr>
          <p:cNvSpPr/>
          <p:nvPr/>
        </p:nvSpPr>
        <p:spPr>
          <a:xfrm>
            <a:off x="7398293" y="4144953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18B3FF-5434-A846-BC6B-5AB8C7AF05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707" y="1364661"/>
            <a:ext cx="5652586" cy="308806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994D7E0-B05A-BB44-8FAB-3637C7BED4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42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5474899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Feature Visualization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A9129-8FB4-B944-BCEE-0E364389F2B3}"/>
              </a:ext>
            </a:extLst>
          </p:cNvPr>
          <p:cNvSpPr/>
          <p:nvPr/>
        </p:nvSpPr>
        <p:spPr>
          <a:xfrm>
            <a:off x="7740650" y="4131701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[5]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B71E34-5B47-594E-B74F-5EF58EAC1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1258404"/>
            <a:ext cx="6337300" cy="32893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6F4F01-6FDC-3044-9465-A24A4F65C88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43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6617281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EE9267F-1784-1747-9C22-888F4B4ABF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85203"/>
          <a:stretch/>
        </p:blipFill>
        <p:spPr>
          <a:xfrm rot="16200000">
            <a:off x="4108172" y="-1870037"/>
            <a:ext cx="927653" cy="888357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470F193-604E-4045-A102-C1BD7FF53F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415" r="-1"/>
          <a:stretch/>
        </p:blipFill>
        <p:spPr>
          <a:xfrm rot="16200000">
            <a:off x="4396514" y="-2507333"/>
            <a:ext cx="350972" cy="888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2687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During Training (Online)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E442D3-EFFA-D540-8BA8-80EEE2372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2163" y="1357286"/>
            <a:ext cx="4959673" cy="321554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99B732-9EA5-1946-A5A7-B98CA43A4299}"/>
              </a:ext>
            </a:extLst>
          </p:cNvPr>
          <p:cNvSpPr/>
          <p:nvPr/>
        </p:nvSpPr>
        <p:spPr>
          <a:xfrm>
            <a:off x="7051836" y="4244512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[8]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D86CCA2-F921-594C-9D34-ED8E0AA81AC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45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9104560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2A818-2177-1845-89EB-82B5798F6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6225"/>
            <a:ext cx="9144000" cy="913800"/>
          </a:xfrm>
        </p:spPr>
        <p:txBody>
          <a:bodyPr/>
          <a:lstStyle/>
          <a:p>
            <a:r>
              <a:rPr lang="en-US" dirty="0"/>
              <a:t>After Training (Offline)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AFA9129-8FB4-B944-BCEE-0E364389F2B3}"/>
              </a:ext>
            </a:extLst>
          </p:cNvPr>
          <p:cNvSpPr/>
          <p:nvPr/>
        </p:nvSpPr>
        <p:spPr>
          <a:xfrm>
            <a:off x="8178128" y="4131701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[4]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5EDB1A-42C4-F244-B3BE-EAF85BBF7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892" y="1323985"/>
            <a:ext cx="7158216" cy="311549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6BF87E-7089-4744-9B0E-B6B78081D7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46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8181918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59"/>
          <p:cNvSpPr/>
          <p:nvPr/>
        </p:nvSpPr>
        <p:spPr>
          <a:xfrm>
            <a:off x="676300" y="321200"/>
            <a:ext cx="78489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3" name="Google Shape;913;p59"/>
          <p:cNvSpPr/>
          <p:nvPr/>
        </p:nvSpPr>
        <p:spPr>
          <a:xfrm>
            <a:off x="676300" y="321200"/>
            <a:ext cx="2029200" cy="4447500"/>
          </a:xfrm>
          <a:prstGeom prst="rect">
            <a:avLst/>
          </a:prstGeom>
          <a:solidFill>
            <a:srgbClr val="81ECE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4" name="Google Shape;914;p59"/>
          <p:cNvSpPr txBox="1">
            <a:spLocks noGrp="1"/>
          </p:cNvSpPr>
          <p:nvPr>
            <p:ph type="body" idx="4294967295"/>
          </p:nvPr>
        </p:nvSpPr>
        <p:spPr>
          <a:xfrm>
            <a:off x="2705500" y="2953800"/>
            <a:ext cx="3790500" cy="4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rgbClr val="434343"/>
              </a:solidFill>
            </a:endParaRPr>
          </a:p>
        </p:txBody>
      </p:sp>
      <p:cxnSp>
        <p:nvCxnSpPr>
          <p:cNvPr id="915" name="Google Shape;915;p59"/>
          <p:cNvCxnSpPr/>
          <p:nvPr/>
        </p:nvCxnSpPr>
        <p:spPr>
          <a:xfrm>
            <a:off x="4233850" y="3374100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17" name="Google Shape;917;p59"/>
          <p:cNvSpPr txBox="1">
            <a:spLocks noGrp="1"/>
          </p:cNvSpPr>
          <p:nvPr>
            <p:ph type="ctrTitle"/>
          </p:nvPr>
        </p:nvSpPr>
        <p:spPr>
          <a:xfrm>
            <a:off x="2870950" y="2145000"/>
            <a:ext cx="3402000" cy="85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600" dirty="0">
                <a:solidFill>
                  <a:srgbClr val="434343"/>
                </a:solidFill>
              </a:rPr>
              <a:t>Questions?</a:t>
            </a:r>
            <a:endParaRPr i="1" dirty="0">
              <a:solidFill>
                <a:srgbClr val="43434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55735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0"/>
          <p:cNvSpPr txBox="1">
            <a:spLocks noGrp="1"/>
          </p:cNvSpPr>
          <p:nvPr>
            <p:ph type="title"/>
          </p:nvPr>
        </p:nvSpPr>
        <p:spPr>
          <a:xfrm>
            <a:off x="2789300" y="596000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Sources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body" idx="1"/>
          </p:nvPr>
        </p:nvSpPr>
        <p:spPr>
          <a:xfrm>
            <a:off x="665821" y="1397200"/>
            <a:ext cx="7745558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de-AT" dirty="0">
                <a:solidFill>
                  <a:srgbClr val="999999"/>
                </a:solidFill>
              </a:rPr>
              <a:t>[1]</a:t>
            </a:r>
            <a:r>
              <a:rPr lang="en-US" dirty="0"/>
              <a:t> WONGSUPHASAWAT, K., SMILKOV, D., WEXLER, J., WILSON, J., MANE, D., FRITZ, D., KRISHNAN, D., VIEGAS, F. B., AND WATTENBERG, M. 2018. Visualizing Dataflow Graphs of Deep Learning Mod- </a:t>
            </a:r>
            <a:r>
              <a:rPr lang="en-US" dirty="0" err="1"/>
              <a:t>els</a:t>
            </a:r>
            <a:r>
              <a:rPr lang="en-US" dirty="0"/>
              <a:t> in TensorFlow. vol. 24. </a:t>
            </a:r>
            <a:r>
              <a:rPr lang="en-US" dirty="0" err="1"/>
              <a:t>jan</a:t>
            </a:r>
            <a:r>
              <a:rPr lang="en-US" dirty="0"/>
              <a:t>, 1–12. </a:t>
            </a:r>
            <a:endParaRPr lang="de-AT" dirty="0"/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de-AT" dirty="0"/>
              <a:t>[2] </a:t>
            </a:r>
            <a:r>
              <a:rPr lang="en-US" dirty="0"/>
              <a:t>SMILKOV, D., CARTER, S., SCULLEY, D., VIE ́GAS, F. B., AND WATTENBERG, M. 2017. Direct- Manipulation Visualization of Deep Networks. </a:t>
            </a:r>
            <a:r>
              <a:rPr lang="en-US" dirty="0" err="1"/>
              <a:t>aug.</a:t>
            </a:r>
            <a:r>
              <a:rPr lang="en-US" dirty="0"/>
              <a:t> </a:t>
            </a:r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[3] YOSINSKI, J., CLUNE, J., NGUYEN, A., FUCHS, T., AND LIPSON, H. 2015. Understanding neural networks through deep visualization.</a:t>
            </a:r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[4] SAMEK, W., BINDER, A., MONTAVON, G., LA- PUSCHKIN, S., AND MULLER, K.-R. 2017. </a:t>
            </a:r>
            <a:r>
              <a:rPr lang="en-US" dirty="0" err="1"/>
              <a:t>Evaluat</a:t>
            </a:r>
            <a:r>
              <a:rPr lang="en-US" dirty="0"/>
              <a:t>- </a:t>
            </a:r>
            <a:r>
              <a:rPr lang="en-US" dirty="0" err="1"/>
              <a:t>ing</a:t>
            </a:r>
            <a:r>
              <a:rPr lang="en-US" dirty="0"/>
              <a:t> the Visualization of What a Deep Neural Network Has Learned. vol. 28. </a:t>
            </a:r>
            <a:r>
              <a:rPr lang="en-US" dirty="0" err="1"/>
              <a:t>nov</a:t>
            </a:r>
            <a:r>
              <a:rPr lang="en-US" dirty="0"/>
              <a:t>, 2660–2673. </a:t>
            </a:r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r>
              <a:rPr lang="en-US" dirty="0"/>
              <a:t>[5] NGUYEN, A., YOSINSKI, J., AND CLUNE, J. 2016. Multifaceted Feature Visualization: Uncovering the Different Types of Features Learned By Each Neuron in Deep Neural Networks. </a:t>
            </a:r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AA8478-D45A-2843-8525-187C26C4C8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48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18656623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p60"/>
          <p:cNvSpPr txBox="1">
            <a:spLocks noGrp="1"/>
          </p:cNvSpPr>
          <p:nvPr>
            <p:ph type="title"/>
          </p:nvPr>
        </p:nvSpPr>
        <p:spPr>
          <a:xfrm>
            <a:off x="2789300" y="596000"/>
            <a:ext cx="3498600" cy="51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Sources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923" name="Google Shape;923;p60"/>
          <p:cNvSpPr txBox="1">
            <a:spLocks noGrp="1"/>
          </p:cNvSpPr>
          <p:nvPr>
            <p:ph type="body" idx="1"/>
          </p:nvPr>
        </p:nvSpPr>
        <p:spPr>
          <a:xfrm>
            <a:off x="665821" y="1397200"/>
            <a:ext cx="7745558" cy="31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l">
              <a:buNone/>
            </a:pPr>
            <a:r>
              <a:rPr lang="de-AT" dirty="0">
                <a:solidFill>
                  <a:srgbClr val="999999"/>
                </a:solidFill>
              </a:rPr>
              <a:t>[6]</a:t>
            </a:r>
            <a:r>
              <a:rPr lang="en-US" dirty="0"/>
              <a:t> LIU, M., SHI, J., LI, Z., LI, C., ZHU, J., AND LIU, S. 2016. Towards better analysis of deep convolutional neural networks. </a:t>
            </a:r>
            <a:r>
              <a:rPr lang="en-US" i="1" dirty="0"/>
              <a:t>IEEE transactions on visualization and computer graphics 23</a:t>
            </a:r>
            <a:r>
              <a:rPr lang="en-US" dirty="0"/>
              <a:t>, 1, 91–100. </a:t>
            </a:r>
          </a:p>
          <a:p>
            <a:pPr marL="139700" indent="0" algn="l">
              <a:buNone/>
            </a:pPr>
            <a:r>
              <a:rPr lang="en-US" dirty="0"/>
              <a:t>[7] LIU, M., SHI, J., CAO, K., ZHU, J., AND LIU, S. 2018. Analyzing the training processes of deep gen- </a:t>
            </a:r>
            <a:r>
              <a:rPr lang="en-US" dirty="0" err="1"/>
              <a:t>erative</a:t>
            </a:r>
            <a:r>
              <a:rPr lang="en-US" dirty="0"/>
              <a:t> models. </a:t>
            </a:r>
            <a:r>
              <a:rPr lang="en-US" i="1" dirty="0"/>
              <a:t>IEEE Transactions on Visualization and Computer Graphics 24</a:t>
            </a:r>
            <a:r>
              <a:rPr lang="en-US" dirty="0"/>
              <a:t>, 1 (Jan), 77–87. </a:t>
            </a:r>
          </a:p>
          <a:p>
            <a:pPr marL="139700" indent="0" algn="l">
              <a:buNone/>
            </a:pPr>
            <a:r>
              <a:rPr lang="en-US" dirty="0"/>
              <a:t>[8] WANG, J., GOU, L., YANG, H., AND SHEN, H.-W. 2015. </a:t>
            </a:r>
            <a:r>
              <a:rPr lang="en-US" dirty="0" err="1"/>
              <a:t>GANViz</a:t>
            </a:r>
            <a:r>
              <a:rPr lang="en-US" dirty="0"/>
              <a:t>: A Visual Analytics Approach to Un- </a:t>
            </a:r>
            <a:r>
              <a:rPr lang="en-US" dirty="0" err="1"/>
              <a:t>derstand</a:t>
            </a:r>
            <a:r>
              <a:rPr lang="en-US" dirty="0"/>
              <a:t> the Adversarial Game. Tech. rep. </a:t>
            </a:r>
          </a:p>
          <a:p>
            <a:pPr marL="139700" indent="0" algn="l">
              <a:buNone/>
            </a:pPr>
            <a:r>
              <a:rPr lang="en-US" dirty="0"/>
              <a:t>[9] LI, H., XU, Z., TAYLOR, G., AND GOLDSTEIN, T. 2017. Visualizing the loss landscape of neural nets. </a:t>
            </a:r>
            <a:r>
              <a:rPr lang="en-US" i="1" dirty="0" err="1"/>
              <a:t>CoRR</a:t>
            </a:r>
            <a:r>
              <a:rPr lang="en-US" i="1" dirty="0"/>
              <a:t> abs/1712.09913</a:t>
            </a:r>
            <a:r>
              <a:rPr lang="en-US" dirty="0"/>
              <a:t>. </a:t>
            </a:r>
          </a:p>
          <a:p>
            <a:pPr marL="139700" indent="0" algn="l">
              <a:buNone/>
            </a:pPr>
            <a:endParaRPr lang="en-US" dirty="0"/>
          </a:p>
          <a:p>
            <a:pPr marL="0" indent="0" algn="l">
              <a:spcBef>
                <a:spcPts val="600"/>
              </a:spcBef>
              <a:buClr>
                <a:schemeClr val="dk1"/>
              </a:buClr>
              <a:buSzPts val="1100"/>
              <a:buNone/>
            </a:pP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05CA3-20B7-EE4E-AE93-23F77C2453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49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8735986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s" sz="4800" dirty="0"/>
              <a:t>TensorFlow Playground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Smilkov et al. 2017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[2]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41BA865-823A-4145-B91C-9170A19942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5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2246265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88E37-8AA0-F249-A9AB-A0E8665AE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670" y="397253"/>
            <a:ext cx="7960659" cy="434899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FE08790-77B2-BE4D-B658-0B1353ED94E2}"/>
              </a:ext>
            </a:extLst>
          </p:cNvPr>
          <p:cNvSpPr/>
          <p:nvPr/>
        </p:nvSpPr>
        <p:spPr>
          <a:xfrm>
            <a:off x="4380280" y="4754476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[2]</a:t>
            </a:r>
          </a:p>
        </p:txBody>
      </p:sp>
    </p:spTree>
    <p:extLst>
      <p:ext uri="{BB962C8B-B14F-4D97-AF65-F5344CB8AC3E}">
        <p14:creationId xmlns:p14="http://schemas.microsoft.com/office/powerpoint/2010/main" val="856819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3"/>
          <p:cNvSpPr txBox="1">
            <a:spLocks noGrp="1"/>
          </p:cNvSpPr>
          <p:nvPr>
            <p:ph type="title"/>
          </p:nvPr>
        </p:nvSpPr>
        <p:spPr>
          <a:xfrm>
            <a:off x="618132" y="2532925"/>
            <a:ext cx="7907635" cy="48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>
              <a:buClr>
                <a:srgbClr val="000000"/>
              </a:buClr>
              <a:buSzPts val="1100"/>
            </a:pPr>
            <a:r>
              <a:rPr lang="en-US" sz="4800" dirty="0"/>
              <a:t>Multi-Neuron Activation Visualization</a:t>
            </a:r>
            <a:endParaRPr sz="4800" dirty="0">
              <a:solidFill>
                <a:srgbClr val="434343"/>
              </a:solidFill>
            </a:endParaRPr>
          </a:p>
        </p:txBody>
      </p:sp>
      <p:sp>
        <p:nvSpPr>
          <p:cNvPr id="306" name="Google Shape;306;p43"/>
          <p:cNvSpPr txBox="1">
            <a:spLocks noGrp="1"/>
          </p:cNvSpPr>
          <p:nvPr>
            <p:ph type="subTitle" idx="1"/>
          </p:nvPr>
        </p:nvSpPr>
        <p:spPr>
          <a:xfrm>
            <a:off x="1546450" y="3015325"/>
            <a:ext cx="6051000" cy="6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Yosinski et al. 2015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[3]</a:t>
            </a:r>
            <a:endParaRPr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18F442-1327-4446-B012-06CD46DF51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mtClean="0"/>
              <a:t>7</a:t>
            </a:fld>
            <a:endParaRPr lang="es"/>
          </a:p>
        </p:txBody>
      </p:sp>
    </p:spTree>
    <p:extLst>
      <p:ext uri="{BB962C8B-B14F-4D97-AF65-F5344CB8AC3E}">
        <p14:creationId xmlns:p14="http://schemas.microsoft.com/office/powerpoint/2010/main" val="40952950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0"/>
          <p:cNvSpPr txBox="1">
            <a:spLocks noGrp="1"/>
          </p:cNvSpPr>
          <p:nvPr>
            <p:ph type="title"/>
          </p:nvPr>
        </p:nvSpPr>
        <p:spPr>
          <a:xfrm>
            <a:off x="737850" y="980260"/>
            <a:ext cx="3671100" cy="57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dirty="0">
                <a:solidFill>
                  <a:srgbClr val="434343"/>
                </a:solidFill>
              </a:rPr>
              <a:t>Multi-Neuron Activation Visualization</a:t>
            </a:r>
            <a:endParaRPr dirty="0">
              <a:solidFill>
                <a:srgbClr val="434343"/>
              </a:solidFill>
            </a:endParaRPr>
          </a:p>
        </p:txBody>
      </p:sp>
      <p:sp>
        <p:nvSpPr>
          <p:cNvPr id="281" name="Google Shape;281;p40"/>
          <p:cNvSpPr txBox="1">
            <a:spLocks noGrp="1"/>
          </p:cNvSpPr>
          <p:nvPr>
            <p:ph type="subTitle" idx="1"/>
          </p:nvPr>
        </p:nvSpPr>
        <p:spPr>
          <a:xfrm>
            <a:off x="737850" y="1729225"/>
            <a:ext cx="3671100" cy="247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Open-Source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Live Visualization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Neuron-Wise Representation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dirty="0"/>
              <a:t>Layer-Wise Representation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solidFill>
                <a:srgbClr val="999999"/>
              </a:solidFill>
            </a:endParaRPr>
          </a:p>
        </p:txBody>
      </p:sp>
      <p:cxnSp>
        <p:nvCxnSpPr>
          <p:cNvPr id="282" name="Google Shape;282;p40"/>
          <p:cNvCxnSpPr/>
          <p:nvPr/>
        </p:nvCxnSpPr>
        <p:spPr>
          <a:xfrm>
            <a:off x="2203050" y="1597475"/>
            <a:ext cx="676200" cy="0"/>
          </a:xfrm>
          <a:prstGeom prst="straightConnector1">
            <a:avLst/>
          </a:prstGeom>
          <a:noFill/>
          <a:ln w="76200" cap="flat" cmpd="sng">
            <a:solidFill>
              <a:srgbClr val="81ECEC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4" name="Google Shape;284;p40"/>
          <p:cNvSpPr txBox="1">
            <a:spLocks noGrp="1"/>
          </p:cNvSpPr>
          <p:nvPr>
            <p:ph type="sldNum" idx="12"/>
          </p:nvPr>
        </p:nvSpPr>
        <p:spPr>
          <a:xfrm>
            <a:off x="85486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 sz="1200">
                <a:solidFill>
                  <a:srgbClr val="CCCCCC"/>
                </a:solidFill>
                <a:latin typeface="Arvo"/>
                <a:ea typeface="Arvo"/>
                <a:cs typeface="Arvo"/>
                <a:sym typeface="Arvo"/>
              </a:rPr>
              <a:t>8</a:t>
            </a:fld>
            <a:endParaRPr sz="1200">
              <a:solidFill>
                <a:srgbClr val="CCCCCC"/>
              </a:solidFill>
              <a:latin typeface="Arvo"/>
              <a:ea typeface="Arvo"/>
              <a:cs typeface="Arvo"/>
              <a:sym typeface="Arvo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0C8242-2405-A246-A1A0-8D3EC10DFA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88" b="1682"/>
          <a:stretch/>
        </p:blipFill>
        <p:spPr>
          <a:xfrm>
            <a:off x="5720116" y="86683"/>
            <a:ext cx="3377242" cy="497013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48C35F6-ED66-ED48-B1C2-12EDDC8F302E}"/>
              </a:ext>
            </a:extLst>
          </p:cNvPr>
          <p:cNvSpPr/>
          <p:nvPr/>
        </p:nvSpPr>
        <p:spPr>
          <a:xfrm>
            <a:off x="5336678" y="4762487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476504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0012953-8380-D647-BED9-04C7606D8D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224809" y="882650"/>
            <a:ext cx="4994303" cy="33782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ABF5EC1-2CD3-A54E-B2A3-C3552C793B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930" b="3130"/>
          <a:stretch/>
        </p:blipFill>
        <p:spPr>
          <a:xfrm>
            <a:off x="5336614" y="882650"/>
            <a:ext cx="3582577" cy="3378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28F6674-95BB-C744-B9F9-086C8DFA8BAE}"/>
              </a:ext>
            </a:extLst>
          </p:cNvPr>
          <p:cNvSpPr/>
          <p:nvPr/>
        </p:nvSpPr>
        <p:spPr>
          <a:xfrm>
            <a:off x="2530241" y="446025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[3]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1A5694D-53D8-BE43-B69B-E884ECC791A9}"/>
              </a:ext>
            </a:extLst>
          </p:cNvPr>
          <p:cNvSpPr/>
          <p:nvPr/>
        </p:nvSpPr>
        <p:spPr>
          <a:xfrm>
            <a:off x="6936183" y="4481475"/>
            <a:ext cx="3834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s" dirty="0">
                <a:solidFill>
                  <a:schemeClr val="bg1">
                    <a:lumMod val="50000"/>
                  </a:schemeClr>
                </a:solidFill>
              </a:rPr>
              <a:t>[3]</a:t>
            </a:r>
          </a:p>
        </p:txBody>
      </p:sp>
    </p:spTree>
    <p:extLst>
      <p:ext uri="{BB962C8B-B14F-4D97-AF65-F5344CB8AC3E}">
        <p14:creationId xmlns:p14="http://schemas.microsoft.com/office/powerpoint/2010/main" val="1265800835"/>
      </p:ext>
    </p:extLst>
  </p:cSld>
  <p:clrMapOvr>
    <a:masterClrMapping/>
  </p:clrMapOvr>
</p:sld>
</file>

<file path=ppt/theme/theme1.xml><?xml version="1.0" encoding="utf-8"?>
<a:theme xmlns:a="http://schemas.openxmlformats.org/drawingml/2006/main" name="Minimal Charm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825</Words>
  <Application>Microsoft Macintosh PowerPoint</Application>
  <PresentationFormat>On-screen Show (16:9)</PresentationFormat>
  <Paragraphs>201</Paragraphs>
  <Slides>49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5" baseType="lpstr">
      <vt:lpstr>Arial</vt:lpstr>
      <vt:lpstr>Ubuntu Light</vt:lpstr>
      <vt:lpstr>Arvo</vt:lpstr>
      <vt:lpstr>Ubuntu</vt:lpstr>
      <vt:lpstr>Bodoni</vt:lpstr>
      <vt:lpstr>Minimal Charm</vt:lpstr>
      <vt:lpstr>Visualization of Neural Networks</vt:lpstr>
      <vt:lpstr>TensorFlow’s Visualization API</vt:lpstr>
      <vt:lpstr>TensorFlow’s Visualization API</vt:lpstr>
      <vt:lpstr>PowerPoint Presentation</vt:lpstr>
      <vt:lpstr>TensorFlow Playground</vt:lpstr>
      <vt:lpstr>PowerPoint Presentation</vt:lpstr>
      <vt:lpstr>Multi-Neuron Activation Visualization</vt:lpstr>
      <vt:lpstr>Multi-Neuron Activation Visualization</vt:lpstr>
      <vt:lpstr>PowerPoint Presentation</vt:lpstr>
      <vt:lpstr>Regional Relevance Visualization</vt:lpstr>
      <vt:lpstr>Regional Relevance Visualization</vt:lpstr>
      <vt:lpstr>PowerPoint Presentation</vt:lpstr>
      <vt:lpstr>Multifaceted Feature Visualization</vt:lpstr>
      <vt:lpstr>Multifaceted Feature Visualization</vt:lpstr>
      <vt:lpstr>PowerPoint Presentation</vt:lpstr>
      <vt:lpstr>CNNVis</vt:lpstr>
      <vt:lpstr>CNNVis</vt:lpstr>
      <vt:lpstr>PowerPoint Presentation</vt:lpstr>
      <vt:lpstr>Analyzing DGMs</vt:lpstr>
      <vt:lpstr>Analyzing DGMs</vt:lpstr>
      <vt:lpstr>PowerPoint Presentation</vt:lpstr>
      <vt:lpstr>GANViz: Visual Analytics for GANs</vt:lpstr>
      <vt:lpstr>GANViz’s Features</vt:lpstr>
      <vt:lpstr>PowerPoint Presentation</vt:lpstr>
      <vt:lpstr>PowerPoint Presentation</vt:lpstr>
      <vt:lpstr>Loss Landscapes</vt:lpstr>
      <vt:lpstr>Loss Landscapes</vt:lpstr>
      <vt:lpstr>PowerPoint Presentation</vt:lpstr>
      <vt:lpstr>Comparison</vt:lpstr>
      <vt:lpstr>Categories</vt:lpstr>
      <vt:lpstr>PowerPoint Presentation</vt:lpstr>
      <vt:lpstr>Neural Network Architecture</vt:lpstr>
      <vt:lpstr>Neural Network Edges and Weights</vt:lpstr>
      <vt:lpstr>Convolutional Filters</vt:lpstr>
      <vt:lpstr>Activations</vt:lpstr>
      <vt:lpstr>Errors and Loss</vt:lpstr>
      <vt:lpstr>Model Metrics</vt:lpstr>
      <vt:lpstr>PowerPoint Presentation</vt:lpstr>
      <vt:lpstr>Node Link Diagrams</vt:lpstr>
      <vt:lpstr>Dimensionality Reduction and Scatter Plots</vt:lpstr>
      <vt:lpstr>Line Charts</vt:lpstr>
      <vt:lpstr>Notable Interactivity</vt:lpstr>
      <vt:lpstr>Feature Visualization</vt:lpstr>
      <vt:lpstr>PowerPoint Presentation</vt:lpstr>
      <vt:lpstr>During Training (Online)</vt:lpstr>
      <vt:lpstr>After Training (Offline)</vt:lpstr>
      <vt:lpstr>Questions?</vt:lpstr>
      <vt:lpstr>Sources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begins</dc:title>
  <cp:lastModifiedBy>Ein Microsoft Office-Anwender</cp:lastModifiedBy>
  <cp:revision>23</cp:revision>
  <dcterms:modified xsi:type="dcterms:W3CDTF">2019-07-10T11:42:19Z</dcterms:modified>
</cp:coreProperties>
</file>